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66" r:id="rId4"/>
    <p:sldId id="263" r:id="rId5"/>
    <p:sldId id="258" r:id="rId6"/>
    <p:sldId id="264" r:id="rId7"/>
    <p:sldId id="273" r:id="rId8"/>
    <p:sldId id="274" r:id="rId9"/>
    <p:sldId id="262" r:id="rId10"/>
    <p:sldId id="259" r:id="rId11"/>
    <p:sldId id="270" r:id="rId12"/>
    <p:sldId id="269" r:id="rId13"/>
    <p:sldId id="271" r:id="rId14"/>
    <p:sldId id="272" r:id="rId15"/>
    <p:sldId id="261" r:id="rId16"/>
    <p:sldId id="267" r:id="rId17"/>
    <p:sldId id="265" r:id="rId18"/>
    <p:sldId id="26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75" d="100"/>
          <a:sy n="75" d="100"/>
        </p:scale>
        <p:origin x="1896" y="9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312D8C-9457-4724-89A3-922F3C0F446A}" type="datetimeFigureOut">
              <a:rPr lang="en-US" smtClean="0"/>
              <a:t>5/20/2020</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0E143791-CF4E-44F7-B6B6-FE5F68E060E3}"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0577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312D8C-9457-4724-89A3-922F3C0F446A}"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43791-CF4E-44F7-B6B6-FE5F68E060E3}"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17041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312D8C-9457-4724-89A3-922F3C0F446A}"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43791-CF4E-44F7-B6B6-FE5F68E060E3}"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77027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312D8C-9457-4724-89A3-922F3C0F446A}"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43791-CF4E-44F7-B6B6-FE5F68E060E3}"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62785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312D8C-9457-4724-89A3-922F3C0F446A}"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43791-CF4E-44F7-B6B6-FE5F68E060E3}"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5520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312D8C-9457-4724-89A3-922F3C0F446A}"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143791-CF4E-44F7-B6B6-FE5F68E060E3}"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11254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312D8C-9457-4724-89A3-922F3C0F446A}" type="datetimeFigureOut">
              <a:rPr lang="en-US" smtClean="0"/>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143791-CF4E-44F7-B6B6-FE5F68E060E3}"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6340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312D8C-9457-4724-89A3-922F3C0F446A}" type="datetimeFigureOut">
              <a:rPr lang="en-US" smtClean="0"/>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143791-CF4E-44F7-B6B6-FE5F68E060E3}"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48529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312D8C-9457-4724-89A3-922F3C0F446A}" type="datetimeFigureOut">
              <a:rPr lang="en-US" smtClean="0"/>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143791-CF4E-44F7-B6B6-FE5F68E060E3}" type="slidenum">
              <a:rPr lang="en-US" smtClean="0"/>
              <a:t>‹#›</a:t>
            </a:fld>
            <a:endParaRPr lang="en-US"/>
          </a:p>
        </p:txBody>
      </p:sp>
    </p:spTree>
    <p:extLst>
      <p:ext uri="{BB962C8B-B14F-4D97-AF65-F5344CB8AC3E}">
        <p14:creationId xmlns:p14="http://schemas.microsoft.com/office/powerpoint/2010/main" val="1457790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312D8C-9457-4724-89A3-922F3C0F446A}"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143791-CF4E-44F7-B6B6-FE5F68E060E3}"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41174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7312D8C-9457-4724-89A3-922F3C0F446A}" type="datetimeFigureOut">
              <a:rPr lang="en-US" smtClean="0"/>
              <a:t>5/20/2020</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0E143791-CF4E-44F7-B6B6-FE5F68E060E3}"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95646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7312D8C-9457-4724-89A3-922F3C0F446A}" type="datetimeFigureOut">
              <a:rPr lang="en-US" smtClean="0"/>
              <a:t>5/20/2020</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E143791-CF4E-44F7-B6B6-FE5F68E060E3}"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016550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D5AD5-EE4B-4DBD-8126-3A22308470ED}"/>
              </a:ext>
            </a:extLst>
          </p:cNvPr>
          <p:cNvSpPr>
            <a:spLocks noGrp="1"/>
          </p:cNvSpPr>
          <p:nvPr>
            <p:ph type="ctrTitle"/>
          </p:nvPr>
        </p:nvSpPr>
        <p:spPr/>
        <p:txBody>
          <a:bodyPr>
            <a:normAutofit fontScale="90000"/>
          </a:bodyPr>
          <a:lstStyle/>
          <a:p>
            <a:br>
              <a:rPr lang="en-US" dirty="0"/>
            </a:br>
            <a:r>
              <a:rPr lang="en-US" dirty="0"/>
              <a:t>Rightly Dividing the Word of Truth</a:t>
            </a:r>
          </a:p>
        </p:txBody>
      </p:sp>
    </p:spTree>
    <p:extLst>
      <p:ext uri="{BB962C8B-B14F-4D97-AF65-F5344CB8AC3E}">
        <p14:creationId xmlns:p14="http://schemas.microsoft.com/office/powerpoint/2010/main" val="1817379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9A482-3D8E-4A81-A1C3-EDE094B33E81}"/>
              </a:ext>
            </a:extLst>
          </p:cNvPr>
          <p:cNvSpPr>
            <a:spLocks noGrp="1"/>
          </p:cNvSpPr>
          <p:nvPr>
            <p:ph type="title"/>
          </p:nvPr>
        </p:nvSpPr>
        <p:spPr>
          <a:xfrm>
            <a:off x="1149575" y="485737"/>
            <a:ext cx="9603275" cy="1049235"/>
          </a:xfrm>
        </p:spPr>
        <p:txBody>
          <a:bodyPr>
            <a:normAutofit/>
          </a:bodyPr>
          <a:lstStyle/>
          <a:p>
            <a:r>
              <a:rPr lang="en-US" sz="3200" b="1" dirty="0"/>
              <a:t>Springfield Baptist Church, Rightly Dividing the Word of Truth</a:t>
            </a:r>
            <a:endParaRPr lang="en-US" sz="3200" dirty="0"/>
          </a:p>
        </p:txBody>
      </p:sp>
      <p:sp>
        <p:nvSpPr>
          <p:cNvPr id="3" name="Content Placeholder 2">
            <a:extLst>
              <a:ext uri="{FF2B5EF4-FFF2-40B4-BE49-F238E27FC236}">
                <a16:creationId xmlns:a16="http://schemas.microsoft.com/office/drawing/2014/main" id="{D44BB955-F62F-47B3-8831-FA748FB5BFE4}"/>
              </a:ext>
            </a:extLst>
          </p:cNvPr>
          <p:cNvSpPr>
            <a:spLocks noGrp="1"/>
          </p:cNvSpPr>
          <p:nvPr>
            <p:ph idx="1"/>
          </p:nvPr>
        </p:nvSpPr>
        <p:spPr>
          <a:xfrm>
            <a:off x="376804" y="1893250"/>
            <a:ext cx="11815195" cy="4351338"/>
          </a:xfrm>
        </p:spPr>
        <p:txBody>
          <a:bodyPr>
            <a:normAutofit/>
          </a:bodyPr>
          <a:lstStyle/>
          <a:p>
            <a:r>
              <a:rPr lang="en-US" dirty="0"/>
              <a:t>The language of the Scriptures is of three kinds. </a:t>
            </a:r>
            <a:r>
              <a:rPr lang="en-US" b="1" dirty="0"/>
              <a:t>Figurative, Symbolical and Literal.</a:t>
            </a:r>
            <a:r>
              <a:rPr lang="en-US" dirty="0"/>
              <a:t> The Figurative is explained by the context, the Symbolical either in the context or somewhere else in the Scriptures, and the rest should be taken literally. That is we are to read the Bible as we would read any other book, letting it say what it wants to say, without allegorizing or spiritualizing its meaning. </a:t>
            </a:r>
          </a:p>
          <a:p>
            <a:r>
              <a:rPr lang="en-US" dirty="0"/>
              <a:t>Simile = Comparison with something different uses as or like. ( wise as serpent) Leaven of pharisee. Parable (lost sheep/lost coin)</a:t>
            </a:r>
          </a:p>
          <a:p>
            <a:r>
              <a:rPr lang="en-US" dirty="0"/>
              <a:t>Symbolism=Rainbow, Stairway ladder = bridge to Heaven, Rock =Strength and security. Dove= Holy Spirit. Lamb = Jesus sacrifice.  Sheep, Wolf</a:t>
            </a:r>
          </a:p>
          <a:p>
            <a:r>
              <a:rPr lang="en-US" dirty="0"/>
              <a:t>Literal = Means just what it says.</a:t>
            </a:r>
          </a:p>
          <a:p>
            <a:r>
              <a:rPr lang="en-US" dirty="0"/>
              <a:t>Unity of Scriptures, Accuracy of Scriptures, Predictive Prophecy, Nations, People, Messiah.</a:t>
            </a:r>
          </a:p>
          <a:p>
            <a:endParaRPr lang="en-US" dirty="0"/>
          </a:p>
        </p:txBody>
      </p:sp>
    </p:spTree>
    <p:extLst>
      <p:ext uri="{BB962C8B-B14F-4D97-AF65-F5344CB8AC3E}">
        <p14:creationId xmlns:p14="http://schemas.microsoft.com/office/powerpoint/2010/main" val="4151510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4F56F-94E2-4FDE-B6FF-7809071249A1}"/>
              </a:ext>
            </a:extLst>
          </p:cNvPr>
          <p:cNvSpPr>
            <a:spLocks noGrp="1"/>
          </p:cNvSpPr>
          <p:nvPr>
            <p:ph type="title"/>
          </p:nvPr>
        </p:nvSpPr>
        <p:spPr>
          <a:xfrm>
            <a:off x="1294362" y="504082"/>
            <a:ext cx="9603275" cy="1049235"/>
          </a:xfrm>
        </p:spPr>
        <p:txBody>
          <a:bodyPr/>
          <a:lstStyle/>
          <a:p>
            <a:r>
              <a:rPr lang="en-US" dirty="0"/>
              <a:t>Rightly Dividing the Word of Truth </a:t>
            </a:r>
            <a:br>
              <a:rPr lang="en-US" dirty="0"/>
            </a:br>
            <a:r>
              <a:rPr lang="en-US" dirty="0"/>
              <a:t>Ages and Dispensations</a:t>
            </a:r>
          </a:p>
        </p:txBody>
      </p:sp>
      <p:sp>
        <p:nvSpPr>
          <p:cNvPr id="3" name="Content Placeholder 2">
            <a:extLst>
              <a:ext uri="{FF2B5EF4-FFF2-40B4-BE49-F238E27FC236}">
                <a16:creationId xmlns:a16="http://schemas.microsoft.com/office/drawing/2014/main" id="{723EC1F2-04AB-4763-B72E-207C439BA6FD}"/>
              </a:ext>
            </a:extLst>
          </p:cNvPr>
          <p:cNvSpPr>
            <a:spLocks noGrp="1"/>
          </p:cNvSpPr>
          <p:nvPr>
            <p:ph idx="1"/>
          </p:nvPr>
        </p:nvSpPr>
        <p:spPr>
          <a:xfrm>
            <a:off x="520700" y="1943100"/>
            <a:ext cx="11201399" cy="3886200"/>
          </a:xfrm>
        </p:spPr>
        <p:txBody>
          <a:bodyPr>
            <a:normAutofit fontScale="92500" lnSpcReduction="20000"/>
          </a:bodyPr>
          <a:lstStyle/>
          <a:p>
            <a:pPr marL="0" indent="0">
              <a:buNone/>
            </a:pPr>
            <a:r>
              <a:rPr lang="en-US" dirty="0"/>
              <a:t>An "Age" in Scripture is from one "cataclysmic" or "</a:t>
            </a:r>
            <a:r>
              <a:rPr lang="en-US" dirty="0" err="1"/>
              <a:t>climatic"change</a:t>
            </a:r>
            <a:r>
              <a:rPr lang="en-US" dirty="0"/>
              <a:t> to another in the earth's surface or condition. This corresponds to what is called in Geology an "Age." So we see that Science and the Bible agree as to the meaning of the word "Age."</a:t>
            </a:r>
          </a:p>
          <a:p>
            <a:pPr marL="0" indent="0">
              <a:buNone/>
            </a:pPr>
            <a:r>
              <a:rPr lang="en-US" dirty="0"/>
              <a:t>1. THE ANTEDILUVIAN AGE.</a:t>
            </a:r>
          </a:p>
          <a:p>
            <a:pPr marL="457200" lvl="1" indent="0">
              <a:buNone/>
            </a:pPr>
            <a:r>
              <a:rPr lang="en-US" dirty="0"/>
              <a:t>This extends from the "Fall" to the "Flood."</a:t>
            </a:r>
          </a:p>
          <a:p>
            <a:pPr marL="0" indent="0">
              <a:buNone/>
            </a:pPr>
            <a:r>
              <a:rPr lang="en-US" dirty="0"/>
              <a:t>2. THE PRESENT AGE.</a:t>
            </a:r>
          </a:p>
          <a:p>
            <a:pPr marL="457200" lvl="1" indent="0">
              <a:buNone/>
            </a:pPr>
            <a:r>
              <a:rPr lang="en-US" dirty="0"/>
              <a:t>This extends from the "Flood" to the "Second Coming of Christ."</a:t>
            </a:r>
          </a:p>
          <a:p>
            <a:pPr marL="0" indent="0">
              <a:buNone/>
            </a:pPr>
            <a:r>
              <a:rPr lang="en-US" dirty="0"/>
              <a:t>3. THE AGE OF AGES.</a:t>
            </a:r>
          </a:p>
          <a:p>
            <a:pPr marL="457200" lvl="1" indent="0">
              <a:buNone/>
            </a:pPr>
            <a:r>
              <a:rPr lang="en-US" dirty="0"/>
              <a:t>This extends from the "Second Coming of Christ" to the "End of Time." This last "Age" is a "Dual Age" composed</a:t>
            </a:r>
          </a:p>
          <a:p>
            <a:pPr marL="457200" lvl="1" indent="0">
              <a:buNone/>
            </a:pPr>
            <a:r>
              <a:rPr lang="en-US" dirty="0"/>
              <a:t>1. The Millennial Age.</a:t>
            </a:r>
          </a:p>
          <a:p>
            <a:pPr marL="457200" lvl="1" indent="0">
              <a:buNone/>
            </a:pPr>
            <a:r>
              <a:rPr lang="en-US" dirty="0"/>
              <a:t>2. The Perfect Age.</a:t>
            </a:r>
          </a:p>
        </p:txBody>
      </p:sp>
    </p:spTree>
    <p:extLst>
      <p:ext uri="{BB962C8B-B14F-4D97-AF65-F5344CB8AC3E}">
        <p14:creationId xmlns:p14="http://schemas.microsoft.com/office/powerpoint/2010/main" val="1864129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97F0F0-ACE7-4DC8-862D-DA92E45BD428}"/>
              </a:ext>
            </a:extLst>
          </p:cNvPr>
          <p:cNvSpPr>
            <a:spLocks noGrp="1"/>
          </p:cNvSpPr>
          <p:nvPr>
            <p:ph idx="1"/>
          </p:nvPr>
        </p:nvSpPr>
        <p:spPr/>
        <p:txBody>
          <a:bodyPr/>
          <a:lstStyle/>
          <a:p>
            <a:pPr marL="0" indent="0">
              <a:buNone/>
            </a:pPr>
            <a:r>
              <a:rPr lang="en-US" dirty="0"/>
              <a:t>We know that at the time of the Flood there were great "cataclysmic" and "climatic' changes, for the "fountains of the great deep were broken up." Gen 7:11. That is, there was a subsidence that resulted in great physical changes that affected the climate of the earth.</a:t>
            </a:r>
          </a:p>
          <a:p>
            <a:endParaRPr lang="en-US" dirty="0"/>
          </a:p>
        </p:txBody>
      </p:sp>
      <p:sp>
        <p:nvSpPr>
          <p:cNvPr id="4" name="Rectangle 3">
            <a:extLst>
              <a:ext uri="{FF2B5EF4-FFF2-40B4-BE49-F238E27FC236}">
                <a16:creationId xmlns:a16="http://schemas.microsoft.com/office/drawing/2014/main" id="{4294168A-D06A-485C-ADAD-17F76E58B4F0}"/>
              </a:ext>
            </a:extLst>
          </p:cNvPr>
          <p:cNvSpPr/>
          <p:nvPr/>
        </p:nvSpPr>
        <p:spPr>
          <a:xfrm>
            <a:off x="1625600" y="660401"/>
            <a:ext cx="8940800" cy="1077218"/>
          </a:xfrm>
          <a:prstGeom prst="rect">
            <a:avLst/>
          </a:prstGeom>
        </p:spPr>
        <p:txBody>
          <a:bodyPr wrap="square">
            <a:spAutoFit/>
          </a:bodyPr>
          <a:lstStyle/>
          <a:p>
            <a:r>
              <a:rPr lang="en-US" sz="3200" dirty="0"/>
              <a:t>Springfield Baptist Church Rightly Dividing the Word of Truth Ages and Dispensations</a:t>
            </a:r>
          </a:p>
        </p:txBody>
      </p:sp>
    </p:spTree>
    <p:extLst>
      <p:ext uri="{BB962C8B-B14F-4D97-AF65-F5344CB8AC3E}">
        <p14:creationId xmlns:p14="http://schemas.microsoft.com/office/powerpoint/2010/main" val="2614649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4577C-FC8E-4397-A458-E97E84F16206}"/>
              </a:ext>
            </a:extLst>
          </p:cNvPr>
          <p:cNvSpPr>
            <a:spLocks noGrp="1"/>
          </p:cNvSpPr>
          <p:nvPr>
            <p:ph type="title"/>
          </p:nvPr>
        </p:nvSpPr>
        <p:spPr/>
        <p:txBody>
          <a:bodyPr>
            <a:normAutofit fontScale="90000"/>
          </a:bodyPr>
          <a:lstStyle/>
          <a:p>
            <a:r>
              <a:rPr lang="en-US" dirty="0"/>
              <a:t>Springfield Baptist Church Rightly Dividing the Word of Truth Ages and Dispensations</a:t>
            </a:r>
            <a:br>
              <a:rPr lang="en-US" dirty="0"/>
            </a:br>
            <a:endParaRPr lang="en-US" dirty="0"/>
          </a:p>
        </p:txBody>
      </p:sp>
      <p:sp>
        <p:nvSpPr>
          <p:cNvPr id="3" name="Content Placeholder 2">
            <a:extLst>
              <a:ext uri="{FF2B5EF4-FFF2-40B4-BE49-F238E27FC236}">
                <a16:creationId xmlns:a16="http://schemas.microsoft.com/office/drawing/2014/main" id="{515EE7C8-5F8E-444C-9D32-12CF47EFA69B}"/>
              </a:ext>
            </a:extLst>
          </p:cNvPr>
          <p:cNvSpPr>
            <a:spLocks noGrp="1"/>
          </p:cNvSpPr>
          <p:nvPr>
            <p:ph idx="1"/>
          </p:nvPr>
        </p:nvSpPr>
        <p:spPr/>
        <p:txBody>
          <a:bodyPr/>
          <a:lstStyle/>
          <a:p>
            <a:r>
              <a:rPr lang="en-US" dirty="0"/>
              <a:t>A "DISPENSATION" stands for a "moral" or "probationary" period in the world's history. The form of "Administration" is different in each "Dispensation.</a:t>
            </a:r>
          </a:p>
        </p:txBody>
      </p:sp>
    </p:spTree>
    <p:extLst>
      <p:ext uri="{BB962C8B-B14F-4D97-AF65-F5344CB8AC3E}">
        <p14:creationId xmlns:p14="http://schemas.microsoft.com/office/powerpoint/2010/main" val="4181036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DDE5CDF-1512-4CDA-B956-23D223F8DE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a:extLst>
              <a:ext uri="{FF2B5EF4-FFF2-40B4-BE49-F238E27FC236}">
                <a16:creationId xmlns:a16="http://schemas.microsoft.com/office/drawing/2014/main" id="{B029D7D8-5A6B-4C76-94C8-15798C6C5AD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3" name="Straight Connector 12">
            <a:extLst>
              <a:ext uri="{FF2B5EF4-FFF2-40B4-BE49-F238E27FC236}">
                <a16:creationId xmlns:a16="http://schemas.microsoft.com/office/drawing/2014/main" id="{A5C9319C-E20D-4884-952F-60B6A58C3E3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F1176DA6-4BBF-42A4-9C94-E6613CCD6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9AAB0AE-172B-4FB4-80C2-86CD6B824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22225">
            <a:solidFill>
              <a:srgbClr val="EDF9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93E141D7-1869-470D-8156-009AD73E27B3}"/>
              </a:ext>
            </a:extLst>
          </p:cNvPr>
          <p:cNvPicPr>
            <a:picLocks noGrp="1" noChangeAspect="1"/>
          </p:cNvPicPr>
          <p:nvPr>
            <p:ph idx="1"/>
          </p:nvPr>
        </p:nvPicPr>
        <p:blipFill>
          <a:blip r:embed="rId3"/>
          <a:stretch>
            <a:fillRect/>
          </a:stretch>
        </p:blipFill>
        <p:spPr>
          <a:xfrm>
            <a:off x="643467" y="975361"/>
            <a:ext cx="10905066" cy="4907278"/>
          </a:xfrm>
          <a:prstGeom prst="rect">
            <a:avLst/>
          </a:prstGeom>
        </p:spPr>
      </p:pic>
    </p:spTree>
    <p:extLst>
      <p:ext uri="{BB962C8B-B14F-4D97-AF65-F5344CB8AC3E}">
        <p14:creationId xmlns:p14="http://schemas.microsoft.com/office/powerpoint/2010/main" val="664726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3C09D-888C-4B1D-807C-109A6ABF4D1B}"/>
              </a:ext>
            </a:extLst>
          </p:cNvPr>
          <p:cNvSpPr>
            <a:spLocks noGrp="1"/>
          </p:cNvSpPr>
          <p:nvPr>
            <p:ph type="title"/>
          </p:nvPr>
        </p:nvSpPr>
        <p:spPr>
          <a:xfrm>
            <a:off x="838200" y="299811"/>
            <a:ext cx="10515600" cy="1325563"/>
          </a:xfrm>
        </p:spPr>
        <p:txBody>
          <a:bodyPr/>
          <a:lstStyle/>
          <a:p>
            <a:r>
              <a:rPr lang="en-US" dirty="0"/>
              <a:t>Rightly Dividing the Word of Truth</a:t>
            </a:r>
          </a:p>
        </p:txBody>
      </p:sp>
      <p:pic>
        <p:nvPicPr>
          <p:cNvPr id="4" name="Content Placeholder 3">
            <a:extLst>
              <a:ext uri="{FF2B5EF4-FFF2-40B4-BE49-F238E27FC236}">
                <a16:creationId xmlns:a16="http://schemas.microsoft.com/office/drawing/2014/main" id="{ABFFF398-9F0E-407D-A0BC-5E0BAD33516F}"/>
              </a:ext>
            </a:extLst>
          </p:cNvPr>
          <p:cNvPicPr>
            <a:picLocks noGrp="1" noChangeAspect="1"/>
          </p:cNvPicPr>
          <p:nvPr>
            <p:ph idx="1"/>
          </p:nvPr>
        </p:nvPicPr>
        <p:blipFill>
          <a:blip r:embed="rId2"/>
          <a:stretch>
            <a:fillRect/>
          </a:stretch>
        </p:blipFill>
        <p:spPr>
          <a:xfrm>
            <a:off x="5668529" y="1670236"/>
            <a:ext cx="6383330" cy="4122076"/>
          </a:xfrm>
          <a:prstGeom prst="rect">
            <a:avLst/>
          </a:prstGeom>
        </p:spPr>
      </p:pic>
      <p:pic>
        <p:nvPicPr>
          <p:cNvPr id="5" name="Picture 4">
            <a:extLst>
              <a:ext uri="{FF2B5EF4-FFF2-40B4-BE49-F238E27FC236}">
                <a16:creationId xmlns:a16="http://schemas.microsoft.com/office/drawing/2014/main" id="{6EC15C36-413A-499E-B8E5-8082272493AF}"/>
              </a:ext>
            </a:extLst>
          </p:cNvPr>
          <p:cNvPicPr>
            <a:picLocks noChangeAspect="1"/>
          </p:cNvPicPr>
          <p:nvPr/>
        </p:nvPicPr>
        <p:blipFill>
          <a:blip r:embed="rId3"/>
          <a:stretch>
            <a:fillRect/>
          </a:stretch>
        </p:blipFill>
        <p:spPr>
          <a:xfrm>
            <a:off x="457200" y="1625374"/>
            <a:ext cx="5909388" cy="4432041"/>
          </a:xfrm>
          <a:prstGeom prst="rect">
            <a:avLst/>
          </a:prstGeom>
        </p:spPr>
      </p:pic>
    </p:spTree>
    <p:extLst>
      <p:ext uri="{BB962C8B-B14F-4D97-AF65-F5344CB8AC3E}">
        <p14:creationId xmlns:p14="http://schemas.microsoft.com/office/powerpoint/2010/main" val="3569662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C0D15-B0FB-45DD-9E7B-3D1C53634361}"/>
              </a:ext>
            </a:extLst>
          </p:cNvPr>
          <p:cNvSpPr>
            <a:spLocks noGrp="1"/>
          </p:cNvSpPr>
          <p:nvPr>
            <p:ph type="title"/>
          </p:nvPr>
        </p:nvSpPr>
        <p:spPr>
          <a:xfrm>
            <a:off x="1414256" y="403302"/>
            <a:ext cx="9603275" cy="1049235"/>
          </a:xfrm>
        </p:spPr>
        <p:txBody>
          <a:bodyPr/>
          <a:lstStyle/>
          <a:p>
            <a:endParaRPr lang="en-US"/>
          </a:p>
        </p:txBody>
      </p:sp>
      <p:pic>
        <p:nvPicPr>
          <p:cNvPr id="1026" name="Picture 2">
            <a:extLst>
              <a:ext uri="{FF2B5EF4-FFF2-40B4-BE49-F238E27FC236}">
                <a16:creationId xmlns:a16="http://schemas.microsoft.com/office/drawing/2014/main" id="{36ED0734-2A8F-43CC-8525-0117680B95C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729010"/>
            <a:ext cx="11566998" cy="5399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4692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0FCD2-CDEC-4003-828E-A3ABEBA75522}"/>
              </a:ext>
            </a:extLst>
          </p:cNvPr>
          <p:cNvSpPr>
            <a:spLocks noGrp="1"/>
          </p:cNvSpPr>
          <p:nvPr>
            <p:ph type="title"/>
          </p:nvPr>
        </p:nvSpPr>
        <p:spPr>
          <a:xfrm>
            <a:off x="838200" y="365125"/>
            <a:ext cx="10515600" cy="817723"/>
          </a:xfrm>
        </p:spPr>
        <p:txBody>
          <a:bodyPr>
            <a:normAutofit fontScale="90000"/>
          </a:bodyPr>
          <a:lstStyle/>
          <a:p>
            <a:r>
              <a:rPr lang="en-US" sz="3200" b="1" dirty="0"/>
              <a:t>Springfield Baptist Church, Rightly Dividing the Word of Truth</a:t>
            </a:r>
            <a:endParaRPr lang="en-US" sz="3200" dirty="0"/>
          </a:p>
        </p:txBody>
      </p:sp>
      <p:sp>
        <p:nvSpPr>
          <p:cNvPr id="3" name="Content Placeholder 2">
            <a:extLst>
              <a:ext uri="{FF2B5EF4-FFF2-40B4-BE49-F238E27FC236}">
                <a16:creationId xmlns:a16="http://schemas.microsoft.com/office/drawing/2014/main" id="{FBC9F674-31D1-4207-8A46-192BC7D39B3C}"/>
              </a:ext>
            </a:extLst>
          </p:cNvPr>
          <p:cNvSpPr>
            <a:spLocks noGrp="1"/>
          </p:cNvSpPr>
          <p:nvPr>
            <p:ph idx="1"/>
          </p:nvPr>
        </p:nvSpPr>
        <p:spPr/>
        <p:txBody>
          <a:bodyPr>
            <a:normAutofit fontScale="92500" lnSpcReduction="10000"/>
          </a:bodyPr>
          <a:lstStyle/>
          <a:p>
            <a:pPr marL="0" indent="0">
              <a:buNone/>
            </a:pPr>
            <a:r>
              <a:rPr lang="en-US" sz="5400" dirty="0"/>
              <a:t>The Word of God a REVELATION from God of His Plan and Purpose in the Ages as to the earth and the human race. </a:t>
            </a:r>
          </a:p>
          <a:p>
            <a:endParaRPr lang="en-US" dirty="0"/>
          </a:p>
        </p:txBody>
      </p:sp>
    </p:spTree>
    <p:extLst>
      <p:ext uri="{BB962C8B-B14F-4D97-AF65-F5344CB8AC3E}">
        <p14:creationId xmlns:p14="http://schemas.microsoft.com/office/powerpoint/2010/main" val="16792773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9963F-2B1F-46B7-A2F2-42D4797444CE}"/>
              </a:ext>
            </a:extLst>
          </p:cNvPr>
          <p:cNvSpPr>
            <a:spLocks noGrp="1"/>
          </p:cNvSpPr>
          <p:nvPr>
            <p:ph type="title"/>
          </p:nvPr>
        </p:nvSpPr>
        <p:spPr/>
        <p:txBody>
          <a:bodyPr/>
          <a:lstStyle/>
          <a:p>
            <a:endParaRPr lang="en-US"/>
          </a:p>
        </p:txBody>
      </p:sp>
      <p:sp>
        <p:nvSpPr>
          <p:cNvPr id="4" name="Content Placeholder 3">
            <a:extLst>
              <a:ext uri="{FF2B5EF4-FFF2-40B4-BE49-F238E27FC236}">
                <a16:creationId xmlns:a16="http://schemas.microsoft.com/office/drawing/2014/main" id="{A4A22B8E-20DF-425C-B391-960663BB2B1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44467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37763-97AE-464B-A983-BC8E2CF6352B}"/>
              </a:ext>
            </a:extLst>
          </p:cNvPr>
          <p:cNvSpPr>
            <a:spLocks noGrp="1"/>
          </p:cNvSpPr>
          <p:nvPr>
            <p:ph type="title"/>
          </p:nvPr>
        </p:nvSpPr>
        <p:spPr>
          <a:xfrm>
            <a:off x="370891" y="327805"/>
            <a:ext cx="11450217" cy="1053128"/>
          </a:xfrm>
        </p:spPr>
        <p:txBody>
          <a:bodyPr>
            <a:noAutofit/>
          </a:bodyPr>
          <a:lstStyle/>
          <a:p>
            <a:r>
              <a:rPr lang="en-US" sz="3600" dirty="0"/>
              <a:t>Springfield Baptist Church, Rightly Dividing the Word of Truth</a:t>
            </a:r>
          </a:p>
        </p:txBody>
      </p:sp>
      <p:sp>
        <p:nvSpPr>
          <p:cNvPr id="3" name="Content Placeholder 2">
            <a:extLst>
              <a:ext uri="{FF2B5EF4-FFF2-40B4-BE49-F238E27FC236}">
                <a16:creationId xmlns:a16="http://schemas.microsoft.com/office/drawing/2014/main" id="{4D479E04-FD69-4F67-AEF9-F8EB328B0A37}"/>
              </a:ext>
            </a:extLst>
          </p:cNvPr>
          <p:cNvSpPr>
            <a:spLocks noGrp="1"/>
          </p:cNvSpPr>
          <p:nvPr>
            <p:ph idx="1"/>
          </p:nvPr>
        </p:nvSpPr>
        <p:spPr>
          <a:xfrm>
            <a:off x="838199" y="2005353"/>
            <a:ext cx="10515600" cy="4524842"/>
          </a:xfrm>
        </p:spPr>
        <p:txBody>
          <a:bodyPr>
            <a:normAutofit/>
          </a:bodyPr>
          <a:lstStyle/>
          <a:p>
            <a:pPr marL="0" indent="0">
              <a:buNone/>
            </a:pPr>
            <a:r>
              <a:rPr lang="en-US" dirty="0"/>
              <a:t>2Ti 2:15. Study to show thyself approved unto God, a workman that </a:t>
            </a:r>
            <a:r>
              <a:rPr lang="en-US" dirty="0" err="1"/>
              <a:t>needeth</a:t>
            </a:r>
            <a:r>
              <a:rPr lang="en-US" dirty="0"/>
              <a:t> not to be ashamed, RIGHTLY DIVIDING THE WORD OF TRUTH.“</a:t>
            </a:r>
          </a:p>
          <a:p>
            <a:pPr marL="0" indent="0">
              <a:buNone/>
            </a:pPr>
            <a:r>
              <a:rPr lang="en-US" dirty="0">
                <a:solidFill>
                  <a:schemeClr val="accent1"/>
                </a:solidFill>
              </a:rPr>
              <a:t>What are the Holy Scriptures? </a:t>
            </a:r>
          </a:p>
          <a:p>
            <a:pPr marL="0" indent="0">
              <a:buNone/>
            </a:pPr>
            <a:r>
              <a:rPr lang="en-US" dirty="0"/>
              <a:t>    They are a REVELATION from God of His Plan and Purpose in the Ages</a:t>
            </a:r>
          </a:p>
          <a:p>
            <a:pPr marL="0" indent="0">
              <a:buNone/>
            </a:pPr>
            <a:r>
              <a:rPr lang="en-US" dirty="0"/>
              <a:t>    as to the earth and the human race. </a:t>
            </a:r>
          </a:p>
          <a:p>
            <a:pPr marL="0" indent="0">
              <a:buNone/>
            </a:pPr>
            <a:r>
              <a:rPr lang="en-US" dirty="0">
                <a:solidFill>
                  <a:schemeClr val="accent1"/>
                </a:solidFill>
              </a:rPr>
              <a:t>How were they delivered/given or revealed to man? </a:t>
            </a:r>
          </a:p>
          <a:p>
            <a:pPr marL="0" indent="0">
              <a:buNone/>
            </a:pPr>
            <a:r>
              <a:rPr lang="en-US" dirty="0"/>
              <a:t>   Heb 1:1. Holy men of God </a:t>
            </a:r>
            <a:r>
              <a:rPr lang="en-US" dirty="0" err="1"/>
              <a:t>spake</a:t>
            </a:r>
            <a:r>
              <a:rPr lang="en-US" dirty="0"/>
              <a:t> as they were moved by the Holy </a:t>
            </a:r>
          </a:p>
          <a:p>
            <a:pPr marL="0" indent="0">
              <a:buNone/>
            </a:pPr>
            <a:r>
              <a:rPr lang="en-US" dirty="0"/>
              <a:t>   Spirit.</a:t>
            </a:r>
          </a:p>
        </p:txBody>
      </p:sp>
    </p:spTree>
    <p:extLst>
      <p:ext uri="{BB962C8B-B14F-4D97-AF65-F5344CB8AC3E}">
        <p14:creationId xmlns:p14="http://schemas.microsoft.com/office/powerpoint/2010/main" val="1858701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A4C4B-5806-45D1-B43B-64743426896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13F335B-1DD1-49D1-8F41-30E99E34F0B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682969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25CF1-8553-4780-BDDE-53867BEE60A9}"/>
              </a:ext>
            </a:extLst>
          </p:cNvPr>
          <p:cNvSpPr>
            <a:spLocks noGrp="1"/>
          </p:cNvSpPr>
          <p:nvPr>
            <p:ph type="title"/>
          </p:nvPr>
        </p:nvSpPr>
        <p:spPr>
          <a:xfrm>
            <a:off x="684212" y="485244"/>
            <a:ext cx="8534400" cy="1507067"/>
          </a:xfrm>
        </p:spPr>
        <p:txBody>
          <a:bodyPr>
            <a:normAutofit/>
          </a:bodyPr>
          <a:lstStyle/>
          <a:p>
            <a:r>
              <a:rPr lang="en-US" sz="3300"/>
              <a:t>Springfield Baptist Church, Rightly Dividing the Word of Truth</a:t>
            </a:r>
          </a:p>
        </p:txBody>
      </p:sp>
      <p:sp>
        <p:nvSpPr>
          <p:cNvPr id="3" name="Content Placeholder 2">
            <a:extLst>
              <a:ext uri="{FF2B5EF4-FFF2-40B4-BE49-F238E27FC236}">
                <a16:creationId xmlns:a16="http://schemas.microsoft.com/office/drawing/2014/main" id="{3E8388C8-4574-4D32-9F6C-85D8705E3B8D}"/>
              </a:ext>
            </a:extLst>
          </p:cNvPr>
          <p:cNvSpPr>
            <a:spLocks noGrp="1"/>
          </p:cNvSpPr>
          <p:nvPr>
            <p:ph idx="1"/>
          </p:nvPr>
        </p:nvSpPr>
        <p:spPr>
          <a:xfrm>
            <a:off x="684212" y="2068511"/>
            <a:ext cx="8534400" cy="3615267"/>
          </a:xfrm>
        </p:spPr>
        <p:txBody>
          <a:bodyPr>
            <a:normAutofit/>
          </a:bodyPr>
          <a:lstStyle/>
          <a:p>
            <a:pPr>
              <a:lnSpc>
                <a:spcPct val="90000"/>
              </a:lnSpc>
            </a:pPr>
            <a:r>
              <a:rPr lang="en-US">
                <a:solidFill>
                  <a:schemeClr val="tx1"/>
                </a:solidFill>
              </a:rPr>
              <a:t>2 Tim 3:16. All scripture is given by inspiration of God, and is profitable for doctrine, for reproof, for correction, for instruction in righteousness: 17, That the man of God may be perfect, throughly furnished unto all good works.</a:t>
            </a:r>
          </a:p>
          <a:p>
            <a:pPr>
              <a:lnSpc>
                <a:spcPct val="90000"/>
              </a:lnSpc>
            </a:pPr>
            <a:r>
              <a:rPr lang="en-US">
                <a:solidFill>
                  <a:schemeClr val="tx1"/>
                </a:solidFill>
              </a:rPr>
              <a:t>Heb 1.1  God, who at sundry times and in divers manners spake in time past unto the fathers by the prophets, </a:t>
            </a:r>
          </a:p>
          <a:p>
            <a:pPr>
              <a:lnSpc>
                <a:spcPct val="90000"/>
              </a:lnSpc>
            </a:pPr>
            <a:r>
              <a:rPr lang="en-US">
                <a:solidFill>
                  <a:schemeClr val="tx1"/>
                </a:solidFill>
              </a:rPr>
              <a:t>Heb 1.2  Hath in these last days spoken unto us by his Son </a:t>
            </a:r>
          </a:p>
          <a:p>
            <a:pPr>
              <a:lnSpc>
                <a:spcPct val="90000"/>
              </a:lnSpc>
            </a:pPr>
            <a:r>
              <a:rPr lang="en-US">
                <a:solidFill>
                  <a:schemeClr val="tx1"/>
                </a:solidFill>
              </a:rPr>
              <a:t>Are the Holy Scriptures a systematic treatise on Theology, History, Science or any other topic? NO, They were given to us piecemeal "at sundry times and in divers manners." </a:t>
            </a:r>
          </a:p>
          <a:p>
            <a:pPr>
              <a:lnSpc>
                <a:spcPct val="90000"/>
              </a:lnSpc>
            </a:pPr>
            <a:endParaRPr lang="en-US">
              <a:solidFill>
                <a:schemeClr val="tx1"/>
              </a:solidFill>
            </a:endParaRPr>
          </a:p>
        </p:txBody>
      </p:sp>
    </p:spTree>
    <p:extLst>
      <p:ext uri="{BB962C8B-B14F-4D97-AF65-F5344CB8AC3E}">
        <p14:creationId xmlns:p14="http://schemas.microsoft.com/office/powerpoint/2010/main" val="2394468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2971C-6AFA-4B82-B17F-83C5DE444782}"/>
              </a:ext>
            </a:extLst>
          </p:cNvPr>
          <p:cNvSpPr>
            <a:spLocks noGrp="1"/>
          </p:cNvSpPr>
          <p:nvPr>
            <p:ph type="title"/>
          </p:nvPr>
        </p:nvSpPr>
        <p:spPr>
          <a:xfrm>
            <a:off x="838200" y="285227"/>
            <a:ext cx="10657514" cy="1405462"/>
          </a:xfrm>
        </p:spPr>
        <p:txBody>
          <a:bodyPr>
            <a:normAutofit/>
          </a:bodyPr>
          <a:lstStyle/>
          <a:p>
            <a:r>
              <a:rPr lang="en-US" sz="3200" b="1" dirty="0"/>
              <a:t>Springfield Baptist Church, Rightly Dividing the Word of Truth</a:t>
            </a:r>
          </a:p>
        </p:txBody>
      </p:sp>
      <p:sp>
        <p:nvSpPr>
          <p:cNvPr id="3" name="Content Placeholder 2">
            <a:extLst>
              <a:ext uri="{FF2B5EF4-FFF2-40B4-BE49-F238E27FC236}">
                <a16:creationId xmlns:a16="http://schemas.microsoft.com/office/drawing/2014/main" id="{6378C385-CEF0-4905-8F7A-A8DDBDAC18A2}"/>
              </a:ext>
            </a:extLst>
          </p:cNvPr>
          <p:cNvSpPr>
            <a:spLocks noGrp="1"/>
          </p:cNvSpPr>
          <p:nvPr>
            <p:ph idx="1"/>
          </p:nvPr>
        </p:nvSpPr>
        <p:spPr/>
        <p:txBody>
          <a:bodyPr/>
          <a:lstStyle/>
          <a:p>
            <a:pPr marL="0" indent="0">
              <a:buNone/>
            </a:pPr>
            <a:r>
              <a:rPr lang="en-US" dirty="0"/>
              <a:t>While the Bible was written FOR all classes of people, and FOR our learning, it is not addressed to all people in general. Part of it is addressed to the JEWS, part to the GENTILES, and part to the CHURCH. These three constitute the "Three Classes" into which humanity is divided. 1Co 10:32. It follows therefore that while the whole Bible was written for the instruction of the Church, it is not all written about the Church. </a:t>
            </a:r>
          </a:p>
        </p:txBody>
      </p:sp>
      <p:sp>
        <p:nvSpPr>
          <p:cNvPr id="4" name="Rectangle 3">
            <a:extLst>
              <a:ext uri="{FF2B5EF4-FFF2-40B4-BE49-F238E27FC236}">
                <a16:creationId xmlns:a16="http://schemas.microsoft.com/office/drawing/2014/main" id="{AEA28526-BDF7-41FD-8DF5-29BE0446D3C7}"/>
              </a:ext>
            </a:extLst>
          </p:cNvPr>
          <p:cNvSpPr/>
          <p:nvPr/>
        </p:nvSpPr>
        <p:spPr>
          <a:xfrm>
            <a:off x="2441509" y="4242336"/>
            <a:ext cx="6096000" cy="1754326"/>
          </a:xfrm>
          <a:prstGeom prst="rect">
            <a:avLst/>
          </a:prstGeom>
        </p:spPr>
        <p:txBody>
          <a:bodyPr>
            <a:spAutoFit/>
          </a:bodyPr>
          <a:lstStyle/>
          <a:p>
            <a:r>
              <a:rPr lang="en-US" dirty="0"/>
              <a:t>31 Whether therefore ye eat, or drink, or whatsoever ye do, do all to the glory of God. </a:t>
            </a:r>
          </a:p>
          <a:p>
            <a:r>
              <a:rPr lang="en-US" dirty="0"/>
              <a:t>32 Give none offence, neither to the Jews, nor to the Gentiles,6 nor to the church of God: </a:t>
            </a:r>
          </a:p>
          <a:p>
            <a:r>
              <a:rPr lang="en-US" dirty="0"/>
              <a:t>33 Even as I please all men in all things, not seeking mine own profit, but the profit of many, that they may be saved. </a:t>
            </a:r>
          </a:p>
        </p:txBody>
      </p:sp>
    </p:spTree>
    <p:extLst>
      <p:ext uri="{BB962C8B-B14F-4D97-AF65-F5344CB8AC3E}">
        <p14:creationId xmlns:p14="http://schemas.microsoft.com/office/powerpoint/2010/main" val="1322447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8C042-4303-4785-8084-22C52C8F1D70}"/>
              </a:ext>
            </a:extLst>
          </p:cNvPr>
          <p:cNvSpPr>
            <a:spLocks noGrp="1"/>
          </p:cNvSpPr>
          <p:nvPr>
            <p:ph type="title"/>
          </p:nvPr>
        </p:nvSpPr>
        <p:spPr/>
        <p:txBody>
          <a:bodyPr>
            <a:normAutofit/>
          </a:bodyPr>
          <a:lstStyle/>
          <a:p>
            <a:r>
              <a:rPr lang="en-US" sz="3200" b="1" dirty="0"/>
              <a:t>Springfield Baptist Church, Rightly Dividing the Word of Truth</a:t>
            </a:r>
            <a:endParaRPr lang="en-US" sz="3200" dirty="0"/>
          </a:p>
        </p:txBody>
      </p:sp>
      <p:sp>
        <p:nvSpPr>
          <p:cNvPr id="3" name="Content Placeholder 2">
            <a:extLst>
              <a:ext uri="{FF2B5EF4-FFF2-40B4-BE49-F238E27FC236}">
                <a16:creationId xmlns:a16="http://schemas.microsoft.com/office/drawing/2014/main" id="{9A5B9EDB-05EC-49AC-87D7-0FAFC941B1D4}"/>
              </a:ext>
            </a:extLst>
          </p:cNvPr>
          <p:cNvSpPr>
            <a:spLocks noGrp="1"/>
          </p:cNvSpPr>
          <p:nvPr>
            <p:ph idx="1"/>
          </p:nvPr>
        </p:nvSpPr>
        <p:spPr/>
        <p:txBody>
          <a:bodyPr>
            <a:normAutofit/>
          </a:bodyPr>
          <a:lstStyle/>
          <a:p>
            <a:r>
              <a:rPr lang="en-US" dirty="0"/>
              <a:t>Holy men of God </a:t>
            </a:r>
            <a:r>
              <a:rPr lang="en-US" dirty="0" err="1"/>
              <a:t>spake</a:t>
            </a:r>
            <a:r>
              <a:rPr lang="en-US" dirty="0"/>
              <a:t> as they were moved by the Holy Spirit during a period of 1600 years, extending from B. C. 1492 to A. D. 100. The Bible consists of 66 separate books; 39 in the Old Testament, and 27 in the New. </a:t>
            </a:r>
          </a:p>
          <a:p>
            <a:r>
              <a:rPr lang="en-US" dirty="0"/>
              <a:t>These books were written by about 40 different authors. By kings, such as David and Solomon; statesmen, as Daniel and Nehemiah; priests, as Ezra; men learned in the wisdom of Egypt as Moses; men learned in Jewish law, as Paul. By a herdsman, Amos; a tax-gatherer, Matthew; fishermen, as Peter, James and John, who were "unlearned and ignorant" men; a physician, Luke; and such mighty "seers" as Isaiah, Ezekiel and Zechariah. </a:t>
            </a:r>
          </a:p>
          <a:p>
            <a:endParaRPr lang="en-US" dirty="0"/>
          </a:p>
        </p:txBody>
      </p:sp>
    </p:spTree>
    <p:extLst>
      <p:ext uri="{BB962C8B-B14F-4D97-AF65-F5344CB8AC3E}">
        <p14:creationId xmlns:p14="http://schemas.microsoft.com/office/powerpoint/2010/main" val="2839737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62A11-91E0-45D7-A762-DBCA1F314BB7}"/>
              </a:ext>
            </a:extLst>
          </p:cNvPr>
          <p:cNvSpPr>
            <a:spLocks noGrp="1"/>
          </p:cNvSpPr>
          <p:nvPr>
            <p:ph type="title"/>
          </p:nvPr>
        </p:nvSpPr>
        <p:spPr/>
        <p:txBody>
          <a:bodyPr/>
          <a:lstStyle/>
          <a:p>
            <a:r>
              <a:rPr lang="en-US" dirty="0"/>
              <a:t>Class Review #1</a:t>
            </a:r>
          </a:p>
        </p:txBody>
      </p:sp>
      <p:sp>
        <p:nvSpPr>
          <p:cNvPr id="3" name="Content Placeholder 2">
            <a:extLst>
              <a:ext uri="{FF2B5EF4-FFF2-40B4-BE49-F238E27FC236}">
                <a16:creationId xmlns:a16="http://schemas.microsoft.com/office/drawing/2014/main" id="{1F1E6872-C0CF-4A42-965F-647B6EE9C316}"/>
              </a:ext>
            </a:extLst>
          </p:cNvPr>
          <p:cNvSpPr>
            <a:spLocks noGrp="1"/>
          </p:cNvSpPr>
          <p:nvPr>
            <p:ph idx="1"/>
          </p:nvPr>
        </p:nvSpPr>
        <p:spPr>
          <a:xfrm>
            <a:off x="680321" y="1920497"/>
            <a:ext cx="11246636" cy="3017005"/>
          </a:xfrm>
        </p:spPr>
        <p:txBody>
          <a:bodyPr/>
          <a:lstStyle/>
          <a:p>
            <a:pPr marL="0" indent="0">
              <a:buNone/>
            </a:pPr>
            <a:r>
              <a:rPr lang="en-US" dirty="0"/>
              <a:t>1) What are the Holy Scriptures? </a:t>
            </a:r>
          </a:p>
          <a:p>
            <a:pPr marL="457200" indent="-457200">
              <a:buAutoNum type="alphaLcParenR"/>
            </a:pPr>
            <a:r>
              <a:rPr lang="en-US" dirty="0"/>
              <a:t>They are Illumination of Gods Plan of Salvation.</a:t>
            </a:r>
          </a:p>
          <a:p>
            <a:pPr marL="457200" indent="-457200">
              <a:buAutoNum type="alphaLcParenR"/>
            </a:pPr>
            <a:r>
              <a:rPr lang="en-US" dirty="0"/>
              <a:t>They are the plan of God written by Holy men as they were moved by the spirit of God.</a:t>
            </a:r>
          </a:p>
          <a:p>
            <a:pPr marL="457200" indent="-457200">
              <a:buAutoNum type="alphaLcParenR"/>
            </a:pPr>
            <a:r>
              <a:rPr lang="en-US" dirty="0"/>
              <a:t>They are a Revelation from God of his plan and purpose in the ages as to the earth and the Human race. </a:t>
            </a:r>
          </a:p>
          <a:p>
            <a:pPr marL="457200" indent="-457200">
              <a:buAutoNum type="alphaLcParenR"/>
            </a:pPr>
            <a:r>
              <a:rPr lang="en-US" dirty="0"/>
              <a:t>They are the words of the Lord and the history of mankind </a:t>
            </a:r>
          </a:p>
        </p:txBody>
      </p:sp>
      <p:sp>
        <p:nvSpPr>
          <p:cNvPr id="4" name="Rectangle 3">
            <a:extLst>
              <a:ext uri="{FF2B5EF4-FFF2-40B4-BE49-F238E27FC236}">
                <a16:creationId xmlns:a16="http://schemas.microsoft.com/office/drawing/2014/main" id="{CC18B54D-2D28-48A0-A7F9-3D402792EF62}"/>
              </a:ext>
            </a:extLst>
          </p:cNvPr>
          <p:cNvSpPr/>
          <p:nvPr/>
        </p:nvSpPr>
        <p:spPr>
          <a:xfrm>
            <a:off x="680321" y="5004245"/>
            <a:ext cx="11246636" cy="830997"/>
          </a:xfrm>
          <a:prstGeom prst="rect">
            <a:avLst/>
          </a:prstGeom>
        </p:spPr>
        <p:txBody>
          <a:bodyPr wrap="square">
            <a:spAutoFit/>
          </a:bodyPr>
          <a:lstStyle/>
          <a:p>
            <a:r>
              <a:rPr lang="en-US" sz="2400" dirty="0"/>
              <a:t>2) 2Ti 2:15. Study to ______ _________ approved unto _____, a workman that </a:t>
            </a:r>
            <a:r>
              <a:rPr lang="en-US" sz="2400" dirty="0" err="1"/>
              <a:t>needeth</a:t>
            </a:r>
            <a:r>
              <a:rPr lang="en-US" sz="2400" dirty="0"/>
              <a:t> not to be _________, RIGHTLY DIVIDING THE WORD OF TRUTH.“</a:t>
            </a:r>
          </a:p>
        </p:txBody>
      </p:sp>
    </p:spTree>
    <p:extLst>
      <p:ext uri="{BB962C8B-B14F-4D97-AF65-F5344CB8AC3E}">
        <p14:creationId xmlns:p14="http://schemas.microsoft.com/office/powerpoint/2010/main" val="3351365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A4C4B-5806-45D1-B43B-647434268966}"/>
              </a:ext>
            </a:extLst>
          </p:cNvPr>
          <p:cNvSpPr>
            <a:spLocks noGrp="1"/>
          </p:cNvSpPr>
          <p:nvPr>
            <p:ph type="title"/>
          </p:nvPr>
        </p:nvSpPr>
        <p:spPr/>
        <p:txBody>
          <a:bodyPr/>
          <a:lstStyle/>
          <a:p>
            <a:r>
              <a:rPr lang="en-US" dirty="0"/>
              <a:t>Class Review </a:t>
            </a:r>
          </a:p>
        </p:txBody>
      </p:sp>
      <p:sp>
        <p:nvSpPr>
          <p:cNvPr id="3" name="Content Placeholder 2">
            <a:extLst>
              <a:ext uri="{FF2B5EF4-FFF2-40B4-BE49-F238E27FC236}">
                <a16:creationId xmlns:a16="http://schemas.microsoft.com/office/drawing/2014/main" id="{713F335B-1DD1-49D1-8F41-30E99E34F0B6}"/>
              </a:ext>
            </a:extLst>
          </p:cNvPr>
          <p:cNvSpPr>
            <a:spLocks noGrp="1"/>
          </p:cNvSpPr>
          <p:nvPr>
            <p:ph idx="1"/>
          </p:nvPr>
        </p:nvSpPr>
        <p:spPr>
          <a:xfrm>
            <a:off x="212886" y="2173367"/>
            <a:ext cx="10548729" cy="3931405"/>
          </a:xfrm>
        </p:spPr>
        <p:txBody>
          <a:bodyPr/>
          <a:lstStyle/>
          <a:p>
            <a:pPr marL="0" indent="0">
              <a:buNone/>
            </a:pPr>
            <a:r>
              <a:rPr lang="en-US" dirty="0"/>
              <a:t>3.What are the Three Classes of people into which Humanity is divided?</a:t>
            </a:r>
          </a:p>
          <a:p>
            <a:pPr marL="0" indent="0">
              <a:buNone/>
            </a:pPr>
            <a:r>
              <a:rPr lang="en-US" dirty="0"/>
              <a:t>4. The 66 books of the bible were written by how many different authors? </a:t>
            </a:r>
          </a:p>
          <a:p>
            <a:pPr marL="0" indent="0">
              <a:buNone/>
            </a:pPr>
            <a:r>
              <a:rPr lang="en-US" dirty="0"/>
              <a:t>5. Name two kings that wrote parts of the Bible</a:t>
            </a:r>
          </a:p>
          <a:p>
            <a:pPr marL="0" indent="0">
              <a:buNone/>
            </a:pPr>
            <a:r>
              <a:rPr lang="en-US" dirty="0"/>
              <a:t>6.  Name the Books written by the Kings</a:t>
            </a:r>
          </a:p>
          <a:p>
            <a:pPr marL="0" indent="0">
              <a:buNone/>
            </a:pPr>
            <a:r>
              <a:rPr lang="en-US" dirty="0"/>
              <a:t>7. Name a herdsman that wrote a self-titled book of the Bible</a:t>
            </a:r>
          </a:p>
          <a:p>
            <a:pPr marL="0" indent="0">
              <a:buNone/>
            </a:pPr>
            <a:r>
              <a:rPr lang="en-US" dirty="0"/>
              <a:t>8. Name the book he wrote?</a:t>
            </a:r>
          </a:p>
          <a:p>
            <a:pPr marL="0" indent="0">
              <a:buNone/>
            </a:pPr>
            <a:r>
              <a:rPr lang="en-US" dirty="0"/>
              <a:t>9. Name a physician who wrote a book of the Bible </a:t>
            </a:r>
          </a:p>
          <a:p>
            <a:pPr marL="0" indent="0">
              <a:buNone/>
            </a:pPr>
            <a:r>
              <a:rPr lang="en-US" dirty="0"/>
              <a:t>10. Name a book he wrote?</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25118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50E33-EB9F-4DE9-9890-33E92FFF9E9B}"/>
              </a:ext>
            </a:extLst>
          </p:cNvPr>
          <p:cNvSpPr>
            <a:spLocks noGrp="1"/>
          </p:cNvSpPr>
          <p:nvPr>
            <p:ph type="title"/>
          </p:nvPr>
        </p:nvSpPr>
        <p:spPr/>
        <p:txBody>
          <a:bodyPr>
            <a:normAutofit/>
          </a:bodyPr>
          <a:lstStyle/>
          <a:p>
            <a:r>
              <a:rPr lang="en-US" sz="3200" b="1" dirty="0"/>
              <a:t>Springfield Baptist Church, Rightly Dividing the Word of Truth</a:t>
            </a:r>
            <a:endParaRPr lang="en-US" sz="3200" dirty="0"/>
          </a:p>
        </p:txBody>
      </p:sp>
      <p:sp>
        <p:nvSpPr>
          <p:cNvPr id="3" name="Content Placeholder 2">
            <a:extLst>
              <a:ext uri="{FF2B5EF4-FFF2-40B4-BE49-F238E27FC236}">
                <a16:creationId xmlns:a16="http://schemas.microsoft.com/office/drawing/2014/main" id="{F8361815-326B-45B0-85B6-6AF58DED669A}"/>
              </a:ext>
            </a:extLst>
          </p:cNvPr>
          <p:cNvSpPr>
            <a:spLocks noGrp="1"/>
          </p:cNvSpPr>
          <p:nvPr>
            <p:ph idx="1"/>
          </p:nvPr>
        </p:nvSpPr>
        <p:spPr/>
        <p:txBody>
          <a:bodyPr/>
          <a:lstStyle/>
          <a:p>
            <a:pPr marL="0" indent="0">
              <a:buNone/>
            </a:pPr>
            <a:r>
              <a:rPr lang="en-US" dirty="0"/>
              <a:t>Place them in their proper sequence.</a:t>
            </a:r>
          </a:p>
          <a:p>
            <a:pPr marL="514350" indent="-514350">
              <a:buAutoNum type="arabicPeriod"/>
            </a:pPr>
            <a:r>
              <a:rPr lang="en-US" dirty="0"/>
              <a:t>Judges, </a:t>
            </a:r>
          </a:p>
          <a:p>
            <a:pPr marL="514350" indent="-514350">
              <a:buAutoNum type="arabicPeriod"/>
            </a:pPr>
            <a:r>
              <a:rPr lang="en-US" dirty="0"/>
              <a:t>Apostles, </a:t>
            </a:r>
          </a:p>
          <a:p>
            <a:pPr marL="514350" indent="-514350">
              <a:buFont typeface="Arial" panose="020B0604020202020204" pitchFamily="34" charset="0"/>
              <a:buAutoNum type="arabicPeriod"/>
            </a:pPr>
            <a:r>
              <a:rPr lang="en-US" dirty="0"/>
              <a:t>Patriarchs, </a:t>
            </a:r>
          </a:p>
          <a:p>
            <a:pPr marL="514350" indent="-514350">
              <a:buAutoNum type="arabicPeriod"/>
            </a:pPr>
            <a:r>
              <a:rPr lang="en-US" dirty="0"/>
              <a:t>Prophets </a:t>
            </a:r>
          </a:p>
          <a:p>
            <a:pPr marL="514350" indent="-514350">
              <a:buAutoNum type="arabicPeriod"/>
            </a:pPr>
            <a:r>
              <a:rPr lang="en-US" dirty="0"/>
              <a:t>Disciples</a:t>
            </a:r>
          </a:p>
        </p:txBody>
      </p:sp>
    </p:spTree>
    <p:extLst>
      <p:ext uri="{BB962C8B-B14F-4D97-AF65-F5344CB8AC3E}">
        <p14:creationId xmlns:p14="http://schemas.microsoft.com/office/powerpoint/2010/main" val="391524477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29</TotalTime>
  <Words>1270</Words>
  <Application>Microsoft Office PowerPoint</Application>
  <PresentationFormat>Widescreen</PresentationFormat>
  <Paragraphs>70</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Gill Sans MT</vt:lpstr>
      <vt:lpstr>Gallery</vt:lpstr>
      <vt:lpstr> Rightly Dividing the Word of Truth</vt:lpstr>
      <vt:lpstr>Springfield Baptist Church, Rightly Dividing the Word of Truth</vt:lpstr>
      <vt:lpstr>PowerPoint Presentation</vt:lpstr>
      <vt:lpstr>Springfield Baptist Church, Rightly Dividing the Word of Truth</vt:lpstr>
      <vt:lpstr>Springfield Baptist Church, Rightly Dividing the Word of Truth</vt:lpstr>
      <vt:lpstr>Springfield Baptist Church, Rightly Dividing the Word of Truth</vt:lpstr>
      <vt:lpstr>Class Review #1</vt:lpstr>
      <vt:lpstr>Class Review </vt:lpstr>
      <vt:lpstr>Springfield Baptist Church, Rightly Dividing the Word of Truth</vt:lpstr>
      <vt:lpstr>Springfield Baptist Church, Rightly Dividing the Word of Truth</vt:lpstr>
      <vt:lpstr>Rightly Dividing the Word of Truth  Ages and Dispensations</vt:lpstr>
      <vt:lpstr>PowerPoint Presentation</vt:lpstr>
      <vt:lpstr>Springfield Baptist Church Rightly Dividing the Word of Truth Ages and Dispensations </vt:lpstr>
      <vt:lpstr>PowerPoint Presentation</vt:lpstr>
      <vt:lpstr>Rightly Dividing the Word of Truth</vt:lpstr>
      <vt:lpstr>PowerPoint Presentation</vt:lpstr>
      <vt:lpstr>Springfield Baptist Church, Rightly Dividing the Word of Truth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Rightly Dividing the Word of Truth</dc:title>
  <dc:creator>Ozie Bradford</dc:creator>
  <cp:lastModifiedBy>Ozie Bradford</cp:lastModifiedBy>
  <cp:revision>4</cp:revision>
  <dcterms:created xsi:type="dcterms:W3CDTF">2020-05-27T04:19:04Z</dcterms:created>
  <dcterms:modified xsi:type="dcterms:W3CDTF">2020-05-27T04:48:50Z</dcterms:modified>
</cp:coreProperties>
</file>